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Roboto Black"/>
      <p:bold r:id="rId59"/>
      <p:boldItalic r:id="rId60"/>
    </p:embeddedFont>
    <p:embeddedFont>
      <p:font typeface="Raleway"/>
      <p:regular r:id="rId61"/>
      <p:bold r:id="rId62"/>
      <p:italic r:id="rId63"/>
      <p:boldItalic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Raleway Medium"/>
      <p:regular r:id="rId69"/>
      <p:bold r:id="rId70"/>
      <p:italic r:id="rId71"/>
      <p:boldItalic r:id="rId72"/>
    </p:embeddedFont>
    <p:embeddedFont>
      <p:font typeface="Roboto Light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Lucas Mend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Light-regular.fntdata"/><Relationship Id="rId72" Type="http://schemas.openxmlformats.org/officeDocument/2006/relationships/font" Target="fonts/RalewayMedium-boldItalic.fntdata"/><Relationship Id="rId31" Type="http://schemas.openxmlformats.org/officeDocument/2006/relationships/slide" Target="slides/slide25.xml"/><Relationship Id="rId75" Type="http://schemas.openxmlformats.org/officeDocument/2006/relationships/font" Target="fonts/RobotoLight-italic.fntdata"/><Relationship Id="rId30" Type="http://schemas.openxmlformats.org/officeDocument/2006/relationships/slide" Target="slides/slide24.xml"/><Relationship Id="rId74" Type="http://schemas.openxmlformats.org/officeDocument/2006/relationships/font" Target="fonts/RobotoLight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RobotoLight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alewayMedium-italic.fntdata"/><Relationship Id="rId70" Type="http://schemas.openxmlformats.org/officeDocument/2006/relationships/font" Target="fonts/RalewayMedium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bold.fntdata"/><Relationship Id="rId61" Type="http://schemas.openxmlformats.org/officeDocument/2006/relationships/font" Target="fonts/Raleway-regular.fntdata"/><Relationship Id="rId20" Type="http://schemas.openxmlformats.org/officeDocument/2006/relationships/slide" Target="slides/slide14.xml"/><Relationship Id="rId64" Type="http://schemas.openxmlformats.org/officeDocument/2006/relationships/font" Target="fonts/Raleway-boldItalic.fntdata"/><Relationship Id="rId63" Type="http://schemas.openxmlformats.org/officeDocument/2006/relationships/font" Target="fonts/Raleway-italic.fntdata"/><Relationship Id="rId22" Type="http://schemas.openxmlformats.org/officeDocument/2006/relationships/slide" Target="slides/slide16.xml"/><Relationship Id="rId66" Type="http://schemas.openxmlformats.org/officeDocument/2006/relationships/font" Target="fonts/Roboto-bold.fntdata"/><Relationship Id="rId21" Type="http://schemas.openxmlformats.org/officeDocument/2006/relationships/slide" Target="slides/slide15.xml"/><Relationship Id="rId65" Type="http://schemas.openxmlformats.org/officeDocument/2006/relationships/font" Target="fonts/Robot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-italic.fntdata"/><Relationship Id="rId60" Type="http://schemas.openxmlformats.org/officeDocument/2006/relationships/font" Target="fonts/RobotoBlack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Medium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Black-bold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8-24T14:15:57.431">
    <p:pos x="6000" y="0"/>
    <p:text>https://whimsical.com/diagrama-medvault-D6PyFawFwFhxUX7z3bkMTq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5f1d0728e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5f1d0728e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5f97767de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5f97767de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5e3527d78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5e3527d78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5f1d0728e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5f1d0728e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5f1d0728e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5f1d0728e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5f1d0728e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5f1d0728e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5f1d0728e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5f1d0728e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5f1d0728e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5f1d0728e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5f1d0728e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5f1d0728e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5f1d0728e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5f1d0728e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e3527d78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5e3527d78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5f1d0728e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5f1d0728e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5f1d0728e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5f1d0728e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5f1d0728e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5f1d0728e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5f1d0728e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5f1d0728e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5f1d0728e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5f1d0728e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5f1d0728e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e5f1d0728e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5f1d0728e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e5f1d0728e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5f1d0728e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5f1d0728e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5f1d0728e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5f1d0728e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5e3527d78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5e3527d78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59be8be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59be8be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5f1d0728e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5f1d0728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5f1d0728e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5f1d0728e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5f1d0728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5f1d0728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5f1d0728e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5f1d0728e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5f1d0728e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5f1d0728e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5f1d072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5f1d072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5f1d072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e5f1d072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5f1d072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e5f1d07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5f1d0728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e5f1d0728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5f1d0728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5f1d0728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5e3527d7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5e3527d7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5f1d0728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e5f1d0728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5f1d0728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5f1d0728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5f1d0728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e5f1d0728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5f1d0728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5f1d0728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5f1d0728e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5f1d0728e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5f1d0728e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e5f1d0728e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5f1d0728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5f1d0728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5f1d0728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e5f1d0728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5f1d0728e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5f1d0728e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5f1d0728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e5f1d0728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5e3527d7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5e3527d7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5e3527d78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e5e3527d78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5e3527d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e5e3527d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5e3527d78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e5e3527d78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5a0bb51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5a0bb51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5e3527d7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5e3527d7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5e3527d78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5e3527d78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5e3527d78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5e3527d78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563725" y="1218900"/>
            <a:ext cx="6303000" cy="13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97525" y="2530375"/>
            <a:ext cx="6303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913575" y="4698625"/>
            <a:ext cx="3230550" cy="445650"/>
          </a:xfrm>
          <a:custGeom>
            <a:rect b="b" l="l" r="r" t="t"/>
            <a:pathLst>
              <a:path extrusionOk="0" h="17826" w="129222">
                <a:moveTo>
                  <a:pt x="129222" y="17795"/>
                </a:moveTo>
                <a:lnTo>
                  <a:pt x="0" y="17826"/>
                </a:lnTo>
                <a:lnTo>
                  <a:pt x="9278" y="0"/>
                </a:lnTo>
                <a:close/>
              </a:path>
            </a:pathLst>
          </a:custGeom>
          <a:solidFill>
            <a:srgbClr val="D7ECF8"/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>
            <a:off x="-850" y="3540100"/>
            <a:ext cx="6184100" cy="1157675"/>
          </a:xfrm>
          <a:custGeom>
            <a:rect b="b" l="l" r="r" t="t"/>
            <a:pathLst>
              <a:path extrusionOk="0" h="46307" w="247364">
                <a:moveTo>
                  <a:pt x="34" y="9423"/>
                </a:moveTo>
                <a:lnTo>
                  <a:pt x="245855" y="46307"/>
                </a:lnTo>
                <a:lnTo>
                  <a:pt x="247364" y="43457"/>
                </a:lnTo>
                <a:lnTo>
                  <a:pt x="0" y="0"/>
                </a:lnTo>
                <a:close/>
              </a:path>
            </a:pathLst>
          </a:custGeom>
          <a:solidFill>
            <a:srgbClr val="81C2EA"/>
          </a:solidFill>
          <a:ln>
            <a:noFill/>
          </a:ln>
        </p:spPr>
      </p:sp>
      <p:sp>
        <p:nvSpPr>
          <p:cNvPr id="16" name="Google Shape;16;p2"/>
          <p:cNvSpPr txBox="1"/>
          <p:nvPr/>
        </p:nvSpPr>
        <p:spPr>
          <a:xfrm>
            <a:off x="302550" y="251800"/>
            <a:ext cx="7022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INSTITUTO DE INFORMÁTICA</a:t>
            </a:r>
            <a:endParaRPr b="0" i="0" sz="10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Universidade Federal de Goiás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002" y="4300976"/>
            <a:ext cx="1675950" cy="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999" y="3911712"/>
            <a:ext cx="1546001" cy="7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(left)">
  <p:cSld name="SECTION_TITLE_AND_DESCRIPTION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0" y="-125"/>
            <a:ext cx="640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6669800" y="1233175"/>
            <a:ext cx="2213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12"/>
          <p:cNvSpPr txBox="1"/>
          <p:nvPr>
            <p:ph idx="1" type="subTitle"/>
          </p:nvPr>
        </p:nvSpPr>
        <p:spPr>
          <a:xfrm>
            <a:off x="6669925" y="2803075"/>
            <a:ext cx="2213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1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12"/>
          <p:cNvSpPr txBox="1"/>
          <p:nvPr>
            <p:ph idx="2" type="body"/>
          </p:nvPr>
        </p:nvSpPr>
        <p:spPr>
          <a:xfrm>
            <a:off x="367500" y="724075"/>
            <a:ext cx="55533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5422360" y="-125"/>
            <a:ext cx="18163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032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29565" y="483441"/>
            <a:ext cx="5737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39737" y="1286541"/>
            <a:ext cx="8264400" cy="3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22716" y="4846456"/>
            <a:ext cx="2496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right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600" y="-600"/>
            <a:ext cx="9145200" cy="5144700"/>
          </a:xfrm>
          <a:custGeom>
            <a:rect b="b" l="l" r="r" t="t"/>
            <a:pathLst>
              <a:path extrusionOk="0" h="205788" w="365808">
                <a:moveTo>
                  <a:pt x="24" y="0"/>
                </a:moveTo>
                <a:lnTo>
                  <a:pt x="306348" y="24"/>
                </a:lnTo>
                <a:lnTo>
                  <a:pt x="365808" y="205764"/>
                </a:lnTo>
                <a:lnTo>
                  <a:pt x="0" y="2057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00" y="0"/>
            <a:ext cx="9145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7650950" y="0"/>
            <a:ext cx="1381725" cy="4706550"/>
          </a:xfrm>
          <a:custGeom>
            <a:rect b="b" l="l" r="r" t="t"/>
            <a:pathLst>
              <a:path extrusionOk="0" h="188262" w="55269">
                <a:moveTo>
                  <a:pt x="5953" y="0"/>
                </a:moveTo>
                <a:lnTo>
                  <a:pt x="55269" y="188262"/>
                </a:lnTo>
                <a:lnTo>
                  <a:pt x="54507" y="18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Google Shape;25;p3"/>
          <p:cNvSpPr/>
          <p:nvPr/>
        </p:nvSpPr>
        <p:spPr>
          <a:xfrm flipH="1">
            <a:off x="8259600" y="4081536"/>
            <a:ext cx="884400" cy="1062000"/>
          </a:xfrm>
          <a:prstGeom prst="rtTriangle">
            <a:avLst/>
          </a:prstGeom>
          <a:solidFill>
            <a:srgbClr val="005C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8259589" y="4259122"/>
            <a:ext cx="884400" cy="8844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500" y="234345"/>
            <a:ext cx="618975" cy="6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36316" l="2049" r="72680" t="39130"/>
          <a:stretch/>
        </p:blipFill>
        <p:spPr>
          <a:xfrm rot="5400000">
            <a:off x="565625" y="522899"/>
            <a:ext cx="2308649" cy="126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3817050" y="450150"/>
            <a:ext cx="4783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3502975" y="1582375"/>
            <a:ext cx="98100" cy="18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2049" r="72680" t="0"/>
          <a:stretch/>
        </p:blipFill>
        <p:spPr>
          <a:xfrm>
            <a:off x="0" y="0"/>
            <a:ext cx="23086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22716" y="4846456"/>
            <a:ext cx="2496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600" y="-1200"/>
            <a:ext cx="9157100" cy="5154875"/>
          </a:xfrm>
          <a:custGeom>
            <a:rect b="b" l="l" r="r" t="t"/>
            <a:pathLst>
              <a:path extrusionOk="0" h="206195" w="366284">
                <a:moveTo>
                  <a:pt x="0" y="205812"/>
                </a:moveTo>
                <a:lnTo>
                  <a:pt x="0" y="37553"/>
                </a:lnTo>
                <a:lnTo>
                  <a:pt x="365784" y="0"/>
                </a:lnTo>
                <a:lnTo>
                  <a:pt x="366284" y="2061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50" y="4500"/>
            <a:ext cx="9146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-650" y="31275"/>
            <a:ext cx="8944500" cy="915275"/>
          </a:xfrm>
          <a:custGeom>
            <a:rect b="b" l="l" r="r" t="t"/>
            <a:pathLst>
              <a:path extrusionOk="0" h="36611" w="357780">
                <a:moveTo>
                  <a:pt x="2" y="36611"/>
                </a:moveTo>
                <a:lnTo>
                  <a:pt x="0" y="29328"/>
                </a:lnTo>
                <a:lnTo>
                  <a:pt x="346522" y="500"/>
                </a:lnTo>
                <a:lnTo>
                  <a:pt x="3577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 rot="10800000">
            <a:off x="8142000" y="-25"/>
            <a:ext cx="1002000" cy="881400"/>
          </a:xfrm>
          <a:prstGeom prst="rtTriangle">
            <a:avLst/>
          </a:prstGeom>
          <a:solidFill>
            <a:srgbClr val="005C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/>
          <p:nvPr/>
        </p:nvSpPr>
        <p:spPr>
          <a:xfrm rot="10800000">
            <a:off x="8141988" y="-99"/>
            <a:ext cx="1002000" cy="7341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00" y="134912"/>
            <a:ext cx="471450" cy="4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type="title"/>
          </p:nvPr>
        </p:nvSpPr>
        <p:spPr>
          <a:xfrm>
            <a:off x="1157075" y="1450825"/>
            <a:ext cx="5979300" cy="23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eorgia"/>
              <a:buNone/>
              <a:defRPr b="0" i="1" sz="3000"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1565854" y="4042972"/>
            <a:ext cx="6460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" name="Google Shape;50;p7"/>
          <p:cNvSpPr txBox="1"/>
          <p:nvPr/>
        </p:nvSpPr>
        <p:spPr>
          <a:xfrm>
            <a:off x="7310850" y="421150"/>
            <a:ext cx="12186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b="0" i="0" lang="pt-BR" sz="20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20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7374750" y="3992875"/>
            <a:ext cx="575400" cy="501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800" y="-9075"/>
            <a:ext cx="9157300" cy="5154875"/>
          </a:xfrm>
          <a:custGeom>
            <a:rect b="b" l="l" r="r" t="t"/>
            <a:pathLst>
              <a:path extrusionOk="0" h="206195" w="366292">
                <a:moveTo>
                  <a:pt x="8" y="383"/>
                </a:moveTo>
                <a:lnTo>
                  <a:pt x="0" y="172858"/>
                </a:lnTo>
                <a:lnTo>
                  <a:pt x="365792" y="206195"/>
                </a:lnTo>
                <a:lnTo>
                  <a:pt x="3662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4" name="Google Shape;54;p8"/>
          <p:cNvPicPr preferRelativeResize="0"/>
          <p:nvPr/>
        </p:nvPicPr>
        <p:blipFill rotWithShape="1">
          <a:blip r:embed="rId2">
            <a:alphaModFix amt="46000"/>
          </a:blip>
          <a:srcRect b="0" l="0" r="0" t="1234"/>
          <a:stretch/>
        </p:blipFill>
        <p:spPr>
          <a:xfrm flipH="1" rot="10800000">
            <a:off x="-650" y="57871"/>
            <a:ext cx="9146849" cy="50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624850" y="1447025"/>
            <a:ext cx="3611100" cy="24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2" type="body"/>
          </p:nvPr>
        </p:nvSpPr>
        <p:spPr>
          <a:xfrm>
            <a:off x="4832400" y="1447075"/>
            <a:ext cx="3686700" cy="24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-600" y="4269800"/>
            <a:ext cx="8944450" cy="845050"/>
          </a:xfrm>
          <a:custGeom>
            <a:rect b="b" l="l" r="r" t="t"/>
            <a:pathLst>
              <a:path extrusionOk="0" h="33802" w="357778">
                <a:moveTo>
                  <a:pt x="24" y="0"/>
                </a:moveTo>
                <a:lnTo>
                  <a:pt x="0" y="5182"/>
                </a:lnTo>
                <a:lnTo>
                  <a:pt x="346520" y="33302"/>
                </a:lnTo>
                <a:lnTo>
                  <a:pt x="357778" y="338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8"/>
          <p:cNvSpPr/>
          <p:nvPr/>
        </p:nvSpPr>
        <p:spPr>
          <a:xfrm flipH="1">
            <a:off x="8162397" y="4367375"/>
            <a:ext cx="981600" cy="776400"/>
          </a:xfrm>
          <a:prstGeom prst="rtTriangle">
            <a:avLst/>
          </a:prstGeom>
          <a:solidFill>
            <a:srgbClr val="005C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/>
          <p:nvPr/>
        </p:nvSpPr>
        <p:spPr>
          <a:xfrm flipH="1">
            <a:off x="8162400" y="4497174"/>
            <a:ext cx="981600" cy="6465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00" y="4589033"/>
            <a:ext cx="430300" cy="4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(right)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2743200" y="-125"/>
            <a:ext cx="640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265500" y="462700"/>
            <a:ext cx="21891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265500" y="2803075"/>
            <a:ext cx="2189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Font typeface="Roboto"/>
              <a:buNone/>
              <a:defRPr sz="2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3105500" y="724075"/>
            <a:ext cx="56709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 flipH="1">
            <a:off x="1898999" y="-125"/>
            <a:ext cx="18163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5CA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b="0" i="0" sz="28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b="0" i="0" sz="28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b="0" i="0" sz="28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b="0" i="0" sz="28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b="0" i="0" sz="28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b="0" i="0" sz="28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b="0" i="0" sz="28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b="0" i="0" sz="2800" u="none" cap="none" strike="noStrike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F3F3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55.png"/><Relationship Id="rId5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1420500" y="1513525"/>
            <a:ext cx="5613600" cy="10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MedVault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ctrTitle"/>
          </p:nvPr>
        </p:nvSpPr>
        <p:spPr>
          <a:xfrm>
            <a:off x="288350" y="2060297"/>
            <a:ext cx="8222100" cy="838800"/>
          </a:xfrm>
          <a:prstGeom prst="rect">
            <a:avLst/>
          </a:prstGeom>
          <a:solidFill>
            <a:srgbClr val="005CA1"/>
          </a:solidFill>
          <a:ln cap="flat" cmpd="sng" w="9525">
            <a:solidFill>
              <a:srgbClr val="005C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</a:rPr>
              <a:t>Contratos Inteligentes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type="title"/>
          </p:nvPr>
        </p:nvSpPr>
        <p:spPr>
          <a:xfrm>
            <a:off x="292075" y="179075"/>
            <a:ext cx="7328400" cy="45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Smart Contracts</a:t>
            </a:r>
            <a:r>
              <a:rPr lang="pt-BR" sz="3200"/>
              <a:t>: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>
                <a:solidFill>
                  <a:schemeClr val="dk1"/>
                </a:solidFill>
              </a:rPr>
              <a:t>O que são?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62" name="Google Shape;162;p24"/>
          <p:cNvSpPr txBox="1"/>
          <p:nvPr/>
        </p:nvSpPr>
        <p:spPr>
          <a:xfrm>
            <a:off x="-44650" y="1675850"/>
            <a:ext cx="8076300" cy="2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Programas computacionais que executam automaticamente as regras acordadas previamente entre as partes. Sua lógica de funcionamento é a mesma de um documento legal tradicional. Ou seja, são estabelecidas obrigações, penalidades, benefícios e outras consequências devidas entre as pessoas que celebram o acordo.</a:t>
            </a:r>
            <a:endParaRPr sz="12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Agilidade: os contratos inteligentes são baseados em códigos de software,Precisão: sem preenchimentos manuais, as informações se tornam mais precisas. Além disso, elas são atualizadas automaticamente conforme o andamento das transações;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Autonomia: por falar na ausência de terceiros e na automatização, isso elimina riscos e possíveis erros oriundos da manipulação por outros indivíduos;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Segurança: os contratos inteligentes são criptografados e distribuídos pelos nós da blockchain. Isso elimina qualquer chance de perda ou alteração não autorizada;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Confiabilidade: graças à autonomia e segurança dos smart contracts, suas operações são todas rastreáveis e há garantia de que as informações são legítimas.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ctrTitle"/>
          </p:nvPr>
        </p:nvSpPr>
        <p:spPr>
          <a:xfrm>
            <a:off x="288350" y="2060297"/>
            <a:ext cx="8222100" cy="838800"/>
          </a:xfrm>
          <a:prstGeom prst="rect">
            <a:avLst/>
          </a:prstGeom>
          <a:solidFill>
            <a:srgbClr val="005CA1"/>
          </a:solidFill>
          <a:ln cap="flat" cmpd="sng" w="9525">
            <a:solidFill>
              <a:srgbClr val="005C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</a:rPr>
              <a:t>Diagrama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ctrTitle"/>
          </p:nvPr>
        </p:nvSpPr>
        <p:spPr>
          <a:xfrm>
            <a:off x="288350" y="2060297"/>
            <a:ext cx="8222100" cy="838800"/>
          </a:xfrm>
          <a:prstGeom prst="rect">
            <a:avLst/>
          </a:prstGeom>
          <a:solidFill>
            <a:srgbClr val="005CA1"/>
          </a:solidFill>
          <a:ln cap="flat" cmpd="sng" w="9525">
            <a:solidFill>
              <a:srgbClr val="005C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</a:rPr>
              <a:t>Family_Controller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600" y="0"/>
            <a:ext cx="67300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071499" cy="50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00" y="0"/>
            <a:ext cx="8036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ctrTitle"/>
          </p:nvPr>
        </p:nvSpPr>
        <p:spPr>
          <a:xfrm>
            <a:off x="288350" y="2060297"/>
            <a:ext cx="8222100" cy="838800"/>
          </a:xfrm>
          <a:prstGeom prst="rect">
            <a:avLst/>
          </a:prstGeom>
          <a:solidFill>
            <a:srgbClr val="005CA1"/>
          </a:solidFill>
          <a:ln cap="flat" cmpd="sng" w="9525">
            <a:solidFill>
              <a:srgbClr val="005C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</a:rPr>
              <a:t>Record_Family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50" y="21838"/>
            <a:ext cx="5879174" cy="509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516575" y="318850"/>
            <a:ext cx="39054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516575" y="1123750"/>
            <a:ext cx="6962700" cy="3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200"/>
              <a:t>Líder</a:t>
            </a:r>
            <a:br>
              <a:rPr lang="pt-BR" sz="2400"/>
            </a:b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Jorge Abrão Neto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Membros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David Samuel Tavares de Moraes</a:t>
            </a:r>
            <a:endParaRPr sz="1600"/>
          </a:p>
          <a:p>
            <a:pPr indent="0" lvl="0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Lucas Mendes da Silva</a:t>
            </a:r>
            <a:endParaRPr sz="1600"/>
          </a:p>
          <a:p>
            <a:pPr indent="0" lvl="0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Paulo Victor Rocha de Almeida</a:t>
            </a:r>
            <a:endParaRPr sz="1600"/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163" y="76200"/>
            <a:ext cx="654967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463" y="76200"/>
            <a:ext cx="623107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ctrTitle"/>
          </p:nvPr>
        </p:nvSpPr>
        <p:spPr>
          <a:xfrm>
            <a:off x="288350" y="2060297"/>
            <a:ext cx="8222100" cy="838800"/>
          </a:xfrm>
          <a:prstGeom prst="rect">
            <a:avLst/>
          </a:prstGeom>
          <a:solidFill>
            <a:srgbClr val="005CA1"/>
          </a:solidFill>
          <a:ln cap="flat" cmpd="sng" w="9525">
            <a:solidFill>
              <a:srgbClr val="005C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</a:rPr>
              <a:t>Entidades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887" y="92749"/>
            <a:ext cx="3474226" cy="49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" y="44600"/>
            <a:ext cx="3222400" cy="50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425" y="815475"/>
            <a:ext cx="5831576" cy="40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850" y="145387"/>
            <a:ext cx="3777725" cy="48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1675"/>
            <a:ext cx="8839200" cy="2440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25" y="40837"/>
            <a:ext cx="5562550" cy="506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3" y="1395413"/>
            <a:ext cx="87153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ctrTitle"/>
          </p:nvPr>
        </p:nvSpPr>
        <p:spPr>
          <a:xfrm>
            <a:off x="288350" y="2060297"/>
            <a:ext cx="8222100" cy="838800"/>
          </a:xfrm>
          <a:prstGeom prst="rect">
            <a:avLst/>
          </a:prstGeom>
          <a:solidFill>
            <a:srgbClr val="005CA1"/>
          </a:solidFill>
          <a:ln cap="flat" cmpd="sng" w="9525">
            <a:solidFill>
              <a:srgbClr val="005C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</a:rPr>
              <a:t>Re</a:t>
            </a:r>
            <a:r>
              <a:rPr lang="pt-BR" sz="3500">
                <a:solidFill>
                  <a:schemeClr val="lt1"/>
                </a:solidFill>
              </a:rPr>
              <a:t>-criptografia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ctrTitle"/>
          </p:nvPr>
        </p:nvSpPr>
        <p:spPr>
          <a:xfrm>
            <a:off x="288350" y="2060297"/>
            <a:ext cx="8222100" cy="838800"/>
          </a:xfrm>
          <a:prstGeom prst="rect">
            <a:avLst/>
          </a:prstGeom>
          <a:solidFill>
            <a:srgbClr val="005CA1"/>
          </a:solidFill>
          <a:ln cap="flat" cmpd="sng" w="9525">
            <a:solidFill>
              <a:srgbClr val="005C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</a:rPr>
              <a:t>Objetivo 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3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75" y="1234125"/>
            <a:ext cx="8834626" cy="28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>
            <p:ph type="title"/>
          </p:nvPr>
        </p:nvSpPr>
        <p:spPr>
          <a:xfrm>
            <a:off x="136100" y="-204050"/>
            <a:ext cx="7328400" cy="1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Interface IPFS </a:t>
            </a:r>
            <a:r>
              <a:rPr lang="pt-BR" sz="3200"/>
              <a:t>método</a:t>
            </a:r>
            <a:r>
              <a:rPr lang="pt-BR" sz="3200"/>
              <a:t> add: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4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281" name="Google Shape;281;p44"/>
          <p:cNvSpPr txBox="1"/>
          <p:nvPr>
            <p:ph type="title"/>
          </p:nvPr>
        </p:nvSpPr>
        <p:spPr>
          <a:xfrm>
            <a:off x="97950" y="-486400"/>
            <a:ext cx="7328400" cy="1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Interface IPFS método get: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00" y="696725"/>
            <a:ext cx="8363926" cy="41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 txBox="1"/>
          <p:nvPr/>
        </p:nvSpPr>
        <p:spPr>
          <a:xfrm>
            <a:off x="144625" y="1742850"/>
            <a:ext cx="6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289" name="Google Shape;289;p45"/>
          <p:cNvSpPr txBox="1"/>
          <p:nvPr>
            <p:ph type="title"/>
          </p:nvPr>
        </p:nvSpPr>
        <p:spPr>
          <a:xfrm>
            <a:off x="97950" y="-486400"/>
            <a:ext cx="7328400" cy="1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Interface IPFS método write: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00" y="768475"/>
            <a:ext cx="7328401" cy="3695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166700" y="1855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Encriptação do token de acesso (simula o trabalho da blockchain):</a:t>
            </a:r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00" y="1153800"/>
            <a:ext cx="6274400" cy="38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152000" y="2237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Re-encriptação:</a:t>
            </a:r>
            <a:endParaRPr/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100" y="834550"/>
            <a:ext cx="6455200" cy="42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ctrTitle"/>
          </p:nvPr>
        </p:nvSpPr>
        <p:spPr>
          <a:xfrm>
            <a:off x="288350" y="2060297"/>
            <a:ext cx="8222100" cy="838800"/>
          </a:xfrm>
          <a:prstGeom prst="rect">
            <a:avLst/>
          </a:prstGeom>
          <a:solidFill>
            <a:srgbClr val="005CA1"/>
          </a:solidFill>
          <a:ln cap="flat" cmpd="sng" w="9525">
            <a:solidFill>
              <a:srgbClr val="005C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</a:rPr>
              <a:t>Demonstração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575" y="906400"/>
            <a:ext cx="7158151" cy="404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325" y="2518100"/>
            <a:ext cx="479757" cy="6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0" y="572125"/>
            <a:ext cx="8839201" cy="151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00" y="2602947"/>
            <a:ext cx="8839201" cy="11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30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3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39067"/>
            <a:ext cx="8839203" cy="88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79219"/>
            <a:ext cx="80010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type="title"/>
          </p:nvPr>
        </p:nvSpPr>
        <p:spPr>
          <a:xfrm>
            <a:off x="399650" y="2648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Objetivo inicial</a:t>
            </a:r>
            <a:endParaRPr sz="3200"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5600" y="837525"/>
            <a:ext cx="7431900" cy="12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Nosso projeto tinha como objetivo inicial, estudar e desenvolver um proxy de re-encriptação para a distribuição de documentos médicos ligados ao armazenamento off chain acoplado a um sistema blockchain.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499" y="2046525"/>
            <a:ext cx="5779400" cy="299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30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14213"/>
            <a:ext cx="8839201" cy="93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98747"/>
            <a:ext cx="6677156" cy="1292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249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05111"/>
            <a:ext cx="8839200" cy="138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04611"/>
            <a:ext cx="7063095" cy="7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3" y="74200"/>
            <a:ext cx="8516776" cy="24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30781"/>
            <a:ext cx="8839201" cy="135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450" y="2637826"/>
            <a:ext cx="8287599" cy="10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223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517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3" y="83725"/>
            <a:ext cx="623887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039" y="2819475"/>
            <a:ext cx="5499950" cy="232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7145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5275"/>
            <a:ext cx="8839200" cy="4612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50" y="152400"/>
            <a:ext cx="770828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3648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type="title"/>
          </p:nvPr>
        </p:nvSpPr>
        <p:spPr>
          <a:xfrm>
            <a:off x="399650" y="2648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Objetivos </a:t>
            </a:r>
            <a:endParaRPr sz="3200"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171900" y="1259875"/>
            <a:ext cx="44001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pt-BR" sz="1500">
                <a:latin typeface="Arial"/>
                <a:ea typeface="Arial"/>
                <a:cs typeface="Arial"/>
                <a:sym typeface="Arial"/>
              </a:rPr>
              <a:t>Desenvolver uma aplicação para armazenamento seguro e descentralizado de registros médicos usando Blockchain e IPFS.</a:t>
            </a:r>
            <a:br>
              <a:rPr lang="pt-BR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pt-BR" sz="1500">
                <a:latin typeface="Arial"/>
                <a:ea typeface="Arial"/>
                <a:cs typeface="Arial"/>
                <a:sym typeface="Arial"/>
              </a:rPr>
              <a:t>Desenvolvimento do proxy de re-encriptação.</a:t>
            </a:r>
            <a:br>
              <a:rPr lang="pt-BR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pt-BR" sz="1500">
                <a:latin typeface="Arial"/>
                <a:ea typeface="Arial"/>
                <a:cs typeface="Arial"/>
                <a:sym typeface="Arial"/>
              </a:rPr>
              <a:t>Desenvolvimento de contratos inteligentes para blockchain.</a:t>
            </a:r>
            <a:br>
              <a:rPr lang="pt-BR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pt-BR" sz="1500">
                <a:latin typeface="Arial"/>
                <a:ea typeface="Arial"/>
                <a:cs typeface="Arial"/>
                <a:sym typeface="Arial"/>
              </a:rPr>
              <a:t>Integrar proxy à blockchain.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700" y="1962838"/>
            <a:ext cx="3202900" cy="22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5425" y="2657900"/>
            <a:ext cx="498750" cy="4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5425" y="3685450"/>
            <a:ext cx="498750" cy="4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2625" y="1464100"/>
            <a:ext cx="498750" cy="4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8300" y="4184200"/>
            <a:ext cx="449900" cy="4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ctrTitle"/>
          </p:nvPr>
        </p:nvSpPr>
        <p:spPr>
          <a:xfrm>
            <a:off x="288350" y="1988625"/>
            <a:ext cx="8222100" cy="816900"/>
          </a:xfrm>
          <a:prstGeom prst="rect">
            <a:avLst/>
          </a:prstGeom>
          <a:solidFill>
            <a:srgbClr val="005CA1"/>
          </a:solidFill>
          <a:ln cap="flat" cmpd="sng" w="9525">
            <a:solidFill>
              <a:srgbClr val="005C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</a:rPr>
              <a:t>Referências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311700" y="409300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 Bibliográficas</a:t>
            </a:r>
            <a:endParaRPr/>
          </a:p>
        </p:txBody>
      </p:sp>
      <p:sp>
        <p:nvSpPr>
          <p:cNvPr id="400" name="Google Shape;400;p64"/>
          <p:cNvSpPr txBox="1"/>
          <p:nvPr>
            <p:ph idx="1" type="body"/>
          </p:nvPr>
        </p:nvSpPr>
        <p:spPr>
          <a:xfrm>
            <a:off x="311700" y="1235900"/>
            <a:ext cx="6403500" cy="32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rgbClr val="111111"/>
                </a:solidFill>
                <a:highlight>
                  <a:srgbClr val="FFFFFF"/>
                </a:highlight>
              </a:rPr>
              <a:t>Aplicação para armazenamento seguro e descentralizado de registros médicos usando Blockchain e IPFS</a:t>
            </a:r>
            <a:endParaRPr sz="1300" u="sng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111111"/>
                </a:solidFill>
                <a:highlight>
                  <a:srgbClr val="FFFFFF"/>
                </a:highlight>
              </a:rPr>
              <a:t>[1] Madine, M. M., Al-Ayyoub, M., Jararweh, Y., &amp; Al-Zoubi, H. (2020). Blockchain for Giving Patients Control Over Their Medical Records. IEEE Access, 8, 217487-217500.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111111"/>
                </a:solidFill>
                <a:highlight>
                  <a:srgbClr val="FFFFFF"/>
                </a:highlight>
              </a:rPr>
              <a:t>[2] Kumar, S., Bharti, A. K., &amp; Amin, R. (2021). Decentralized secure storage of medical records using Blockchain and IPFS: A comparative analysis with future directions. Security and Privacy, 4(5), e173.</a:t>
            </a:r>
            <a:endParaRPr sz="11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111111"/>
                </a:solidFill>
                <a:highlight>
                  <a:srgbClr val="FFFFFF"/>
                </a:highlight>
              </a:rPr>
              <a:t>[3] Kumar, S., Bharti, A. K., &amp; Amin, R. (2021). Secure and Scalable Decentralized Supply Chain Management Using Blockchain and IPFS. IEEE Communications Magazine, 59(10), 68-74.</a:t>
            </a:r>
            <a:endParaRPr sz="11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/>
          <p:nvPr>
            <p:ph type="ctrTitle"/>
          </p:nvPr>
        </p:nvSpPr>
        <p:spPr>
          <a:xfrm>
            <a:off x="297500" y="2060297"/>
            <a:ext cx="8222100" cy="838800"/>
          </a:xfrm>
          <a:prstGeom prst="rect">
            <a:avLst/>
          </a:prstGeom>
          <a:solidFill>
            <a:srgbClr val="005CA1"/>
          </a:solidFill>
          <a:ln cap="flat" cmpd="sng" w="9525">
            <a:solidFill>
              <a:srgbClr val="005C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Obrigado!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288350" y="2060297"/>
            <a:ext cx="8222100" cy="838800"/>
          </a:xfrm>
          <a:prstGeom prst="rect">
            <a:avLst/>
          </a:prstGeom>
          <a:solidFill>
            <a:srgbClr val="005CA1"/>
          </a:solidFill>
          <a:ln cap="flat" cmpd="sng" w="9525">
            <a:solidFill>
              <a:srgbClr val="005C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</a:rPr>
              <a:t>Estrutura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type="title"/>
          </p:nvPr>
        </p:nvSpPr>
        <p:spPr>
          <a:xfrm>
            <a:off x="466650" y="71300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IPFS</a:t>
            </a:r>
            <a:endParaRPr sz="3200"/>
          </a:p>
        </p:txBody>
      </p:sp>
      <p:sp>
        <p:nvSpPr>
          <p:cNvPr id="135" name="Google Shape;135;p20"/>
          <p:cNvSpPr txBox="1"/>
          <p:nvPr/>
        </p:nvSpPr>
        <p:spPr>
          <a:xfrm>
            <a:off x="233775" y="718425"/>
            <a:ext cx="75543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Solução escolhida para o armazenamento distribuído de dados. O IPFS é uma rede peer-to-peer que utiliza hashes criptográficos para endereçar conteúdo, permitindo que os dados sejam armazenados de forma descentralizada, recuperados eficientemente e resistam à censura. Essa arquitetura distribuída e resistente à censura não apenas melhora a velocidade e a disponibilidade do acesso aos dados, mas também reduz a carga sobre os pontos centrais, superando os desafios tradicionais de escalabilidade e centralização de armazenamento de dados.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800" y="2243898"/>
            <a:ext cx="5675626" cy="2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173300" y="257425"/>
            <a:ext cx="7328400" cy="1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Elementos de robustez presentes</a:t>
            </a:r>
            <a:endParaRPr sz="2100"/>
          </a:p>
        </p:txBody>
      </p:sp>
      <p:sp>
        <p:nvSpPr>
          <p:cNvPr id="143" name="Google Shape;143;p21"/>
          <p:cNvSpPr txBox="1"/>
          <p:nvPr/>
        </p:nvSpPr>
        <p:spPr>
          <a:xfrm>
            <a:off x="490000" y="984125"/>
            <a:ext cx="6843900" cy="3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Roboto"/>
              <a:buChar char="●"/>
            </a:pPr>
            <a:r>
              <a:rPr b="1" lang="pt-BR" sz="21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Tolerância</a:t>
            </a:r>
            <a:endParaRPr b="1" sz="21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 Hyperledger é projetado para ser tolerante a falhas, tanto de nós quanto de redes. Os nós do Sawtooth possuem mecanismos de detecção de falhas e são capazes de se recuperar e se reconfigurar em caso de falhas. Além disso, ele possui recursos para lidar com nós maliciosos ou desonestos, garantindo a segurança e a confiabilidade do sistema.</a:t>
            </a:r>
            <a:br>
              <a:rPr lang="pt-BR" sz="1200">
                <a:solidFill>
                  <a:schemeClr val="dk1"/>
                </a:solidFill>
              </a:rPr>
            </a:br>
            <a:endParaRPr b="1" sz="21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Roboto"/>
              <a:buChar char="●"/>
            </a:pPr>
            <a:r>
              <a:rPr b="1" lang="pt-BR" sz="21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Coordenação</a:t>
            </a:r>
            <a:endParaRPr b="1" sz="21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coordenação em um sistema Sawtooth é facilitada pelo mecanismo de validação de transações distribuídas. </a:t>
            </a:r>
            <a:r>
              <a:rPr b="1" lang="pt-BR" sz="1200">
                <a:solidFill>
                  <a:schemeClr val="dk1"/>
                </a:solidFill>
              </a:rPr>
              <a:t>Cada transação é submetida para validação em diferentes nós, e um algoritmo de consenso é usado para garantir que os nós cheguem a um acordo sobre a validade e a ordem das transações</a:t>
            </a:r>
            <a:r>
              <a:rPr lang="pt-BR" sz="1200">
                <a:solidFill>
                  <a:schemeClr val="dk1"/>
                </a:solidFill>
              </a:rPr>
              <a:t>. Isso requer coordenação eficiente entre nós para sincronizar e validar as transações de forma consistente.</a:t>
            </a:r>
            <a:endParaRPr b="1"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2824150"/>
            <a:ext cx="4292500" cy="2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type="title"/>
          </p:nvPr>
        </p:nvSpPr>
        <p:spPr>
          <a:xfrm>
            <a:off x="212625" y="298200"/>
            <a:ext cx="73284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Elementos de robustez presentes</a:t>
            </a:r>
            <a:endParaRPr sz="32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>
                <a:solidFill>
                  <a:schemeClr val="dk1"/>
                </a:solidFill>
              </a:rPr>
              <a:t>Consenso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Consistência</a:t>
            </a:r>
            <a:endParaRPr sz="2100"/>
          </a:p>
        </p:txBody>
      </p:sp>
      <p:sp>
        <p:nvSpPr>
          <p:cNvPr id="150" name="Google Shape;150;p22"/>
          <p:cNvSpPr txBox="1"/>
          <p:nvPr/>
        </p:nvSpPr>
        <p:spPr>
          <a:xfrm>
            <a:off x="-29775" y="1150950"/>
            <a:ext cx="76953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 Sawtooth utiliza um mecanismo de consenso modular que significa que diferentes algoritmos de consenso podem ser implementados e escolhidos de acordo com as necessidades do sistema. O algoritmo de consenso Proof of Elapsed Time (PoET) foi implementado através do Sawtooth para, juntamente com alguns mecanismos de validação alcançar um consenso confiável e resistente a falhas.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consistência dos dados é garantida no Sawtooth por meio de um modelo de transações em estado de finalização (Transaction Family State). Cada transação atualiza o estado do blockchain de maneira atômica, garantindo que as operações ocorram de forma consistente e correta. </a:t>
            </a:r>
            <a:r>
              <a:rPr lang="pt-BR" sz="1200">
                <a:solidFill>
                  <a:schemeClr val="dk1"/>
                </a:solidFill>
              </a:rPr>
              <a:t>Além disso, o Proof Of Elapsed Time trabalha juntamente com com alguns mecanismos de validação, alcançar um consenso confiável e resistente a falhas. </a:t>
            </a:r>
            <a:endParaRPr b="1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